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re Sugar" panose="020B0604020202020204" charset="0"/>
      <p:regular r:id="rId18"/>
    </p:embeddedFont>
    <p:embeddedFont>
      <p:font typeface="Quicksand" panose="020B0604020202020204" charset="0"/>
      <p:regular r:id="rId19"/>
    </p:embeddedFont>
    <p:embeddedFont>
      <p:font typeface="Quicksan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2258" autoAdjust="0"/>
  </p:normalViewPr>
  <p:slideViewPr>
    <p:cSldViewPr>
      <p:cViewPr varScale="1">
        <p:scale>
          <a:sx n="40" d="100"/>
          <a:sy n="40" d="100"/>
        </p:scale>
        <p:origin x="15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D097C-6B50-42AD-88CB-6EE035CA45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69E8-F6F4-44AB-ABAA-6144A24A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EG" dirty="0"/>
              <a:t>كلنا ساعات بنحس بالكسل، أو إن الدنيا وقفة ضدنا. لكن في الحقيقة، في حاجتين بسيطات ممكن يغيروا حياتنا: الدافع الداخلي (الموتيفيشن) وطريقة تفكيرنا (التفكير الإيجابي).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EG" dirty="0"/>
              <a:t>الخلاصة: الموتيفيشن بيديك الطاقة إنك تبدأ، والتفكير الإيجابي بيديك القوة تكمل. النجاح مش خطوة واحدة، النجاح هو خطوات صغيرة متكررة كل يوم. زي ما بيقولوا: (رحلة الألف ميل تبدأ بخطوة).</a:t>
            </a:r>
            <a:br>
              <a:rPr lang="ar-EG" dirty="0"/>
            </a:br>
            <a:r>
              <a:rPr lang="ar-EG" dirty="0"/>
              <a:t>ابدأ بخطوة صغيرة النهاردة، ومع التكرار هتلاقي حياتك اتغيرت للأفضل. 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56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هل حصل قبل كده إنك صحيت من النوم وحسيت إن كل حاجة ضدك؟ أو يومك كله ماشي بشكل سلبي؟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EG" dirty="0"/>
              <a:t>يا ترى إيه اللي خلاك تكمل؟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EG" dirty="0"/>
              <a:t>الموضوع ده هو موضوعنا النهارده: التحفيز والتفكير الإيجابي. لأن الاتنين دول بيساعدونا نكمل في حياتنا، سواء في الدراسة أو الشغل أو حتى مع الناس اللي حوالينا.</a:t>
            </a:r>
          </a:p>
          <a:p>
            <a:pPr algn="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2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الموتيفيشن ببساطة هو القوة اللي بتزقنا لقدام. بتخلينا نتحرك ونعمل حاجه عشان نحقق هدف احنا عاوزينه.</a:t>
            </a:r>
          </a:p>
          <a:p>
            <a:pPr algn="r"/>
            <a:r>
              <a:rPr lang="ar-EG" dirty="0"/>
              <a:t> ساعات بيكون صغير جدًا، زي إنك تبدأ تذاكر 5 دقايق بس… لكن فجأة تلاقي نفسك خلصت ساعة كاملة.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8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في نوعين من الموتيفيشن:</a:t>
            </a:r>
            <a:br>
              <a:rPr lang="ar-EG" dirty="0"/>
            </a:br>
            <a:r>
              <a:rPr lang="ar-EG" dirty="0"/>
              <a:t>الداخلي… زي إنك تتعلم حاجة جديدة لأنك بتحبها.</a:t>
            </a:r>
            <a:br>
              <a:rPr lang="ar-EG" dirty="0"/>
            </a:br>
            <a:r>
              <a:rPr lang="ar-EG" dirty="0"/>
              <a:t>والخارجي… زي إنك تشتغل عشان مرتب أو عشان تاخد جايزة.</a:t>
            </a:r>
            <a:endParaRPr lang="en-US" dirty="0"/>
          </a:p>
          <a:p>
            <a:pPr algn="r"/>
            <a:r>
              <a:rPr lang="ar-EG" dirty="0"/>
              <a:t> الاتنين مهمين، بس الداخلي بيستمر معاك أكتر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2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الموتيفيشن هو الي هيخليك تبدا في اي حاجه بس من غير الانضباط انت مش هتكمل</a:t>
            </a:r>
          </a:p>
          <a:p>
            <a:pPr algn="r"/>
            <a:endParaRPr lang="ar-EG" dirty="0"/>
          </a:p>
          <a:p>
            <a:pPr algn="r"/>
            <a:r>
              <a:rPr lang="ar-EG" dirty="0"/>
              <a:t>الموتيفيشن مش حاجه مستمره هو الشراره الي بتخليك تبدا بتروح وتيجي</a:t>
            </a:r>
          </a:p>
          <a:p>
            <a:pPr algn="r"/>
            <a:r>
              <a:rPr lang="ar-EG" dirty="0"/>
              <a:t>الانضباط ده حاجه مستمره</a:t>
            </a:r>
          </a:p>
          <a:p>
            <a:pPr algn="r"/>
            <a:r>
              <a:rPr lang="ar-EG" dirty="0"/>
              <a:t>من غير الانضباط الموتيفيشن هيختفي بسرعه</a:t>
            </a:r>
          </a:p>
          <a:p>
            <a:pPr algn="r"/>
            <a:r>
              <a:rPr lang="ar-EG" dirty="0"/>
              <a:t>عشان تنجح محتاج الاتنين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43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التفكير الإيجابي مش إننا نضحك وخلاص أو نتجاهل المشاكل </a:t>
            </a:r>
          </a:p>
          <a:p>
            <a:pPr algn="r"/>
            <a:r>
              <a:rPr lang="ar-EG" dirty="0"/>
              <a:t>الفكره هنا اننا هنقرر اننا نركز علي الحل مش المشكله</a:t>
            </a:r>
          </a:p>
          <a:p>
            <a:pPr algn="r"/>
            <a:r>
              <a:rPr lang="ar-EG" dirty="0"/>
              <a:t>. هو إننا لما نقع… نقول: دي فرصة أتعلم حاجة جديدة. بدل ما أقول: أنا فاشل… أقول: أنا لسه بتعلم.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1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EG" dirty="0"/>
              <a:t>الموتيفيشن بيدينا طاقة، والتفكير الإيجابي بيدينا الاتجاه. من غير الطاقة مش هنتحرك، ومن غير الاتجاه مش هنعرف نكمل. الاتنين مع بعض بيخلونا نعدي أي صعوبة.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ar-EG" dirty="0"/>
              <a:t>ابدا يومك بشويه وقت حتي لو 10 د اكتب انت عايز تعمل ايه النهارده </a:t>
            </a:r>
          </a:p>
          <a:p>
            <a:pPr algn="r"/>
            <a:r>
              <a:rPr lang="ar-EG" dirty="0"/>
              <a:t>قسم الاهداف الكبيره ل اهداف اصغر.</a:t>
            </a:r>
            <a:endParaRPr lang="en-US" dirty="0"/>
          </a:p>
          <a:p>
            <a:pPr algn="r"/>
            <a:r>
              <a:rPr lang="ar-EG" dirty="0"/>
              <a:t>استخدم ابلكيشن بومودورو هيساعدك تنظم وقتك في العموم</a:t>
            </a:r>
          </a:p>
          <a:p>
            <a:pPr algn="r"/>
            <a:r>
              <a:rPr lang="ar-EG" dirty="0"/>
              <a:t>تابع البروجرس بتاعك يوميا هتلاقي نفسك كل يوم بتوصل لمكان تاني احسن من الي انت فيه النهارده</a:t>
            </a:r>
            <a:endParaRPr lang="en-US" dirty="0"/>
          </a:p>
          <a:p>
            <a:pPr algn="r"/>
            <a:r>
              <a:rPr lang="ar-EG" dirty="0"/>
              <a:t>خلي جنبك ناس تشجعك وتقولك كلام ايجابي يديلك دفعه انك تكمل عشان توصل لهدف</a:t>
            </a:r>
            <a:endParaRPr lang="en-US" dirty="0"/>
          </a:p>
          <a:p>
            <a:pPr algn="r"/>
            <a:r>
              <a:rPr lang="ar-EG" dirty="0"/>
              <a:t> الكلام الإيجابي مع نفسك مهم جدًا.  بدل ما تقول أنا فاشل… قول: أنا لسه بتعلم.</a:t>
            </a:r>
          </a:p>
          <a:p>
            <a:pPr algn="r"/>
            <a:r>
              <a:rPr lang="ar-EG" dirty="0"/>
              <a:t>انهي يومك بانك تكتب علي الاقل ولو حاجه واحده انت مبسوط بيها النهارده</a:t>
            </a:r>
            <a:endParaRPr lang="en-US" dirty="0"/>
          </a:p>
          <a:p>
            <a:pPr algn="r"/>
            <a:r>
              <a:rPr lang="ar-EG" dirty="0"/>
              <a:t> اهتم بجسمك اعمل نشاط اتحرك انزل جيم انزل اجري اعمل اي نشاط هيديلك طاقه ايجابيه وقدره انك تكمل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50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will: read 5 pages of a book.</a:t>
            </a:r>
          </a:p>
          <a:p>
            <a:r>
              <a:rPr lang="en-US" dirty="0"/>
              <a:t>Time: 9:00 PM before sleeping.</a:t>
            </a:r>
          </a:p>
          <a:p>
            <a:r>
              <a:rPr lang="en-US" dirty="0"/>
              <a:t>One small measure of success: finishing the 5 pages.</a:t>
            </a:r>
          </a:p>
          <a:p>
            <a:pPr algn="r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69E8-F6F4-44AB-ABAA-6144A24A1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39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483246"/>
            <a:ext cx="9589576" cy="8229600"/>
          </a:xfrm>
          <a:custGeom>
            <a:avLst/>
            <a:gdLst/>
            <a:ahLst/>
            <a:cxnLst/>
            <a:rect l="l" t="t" r="r" b="b"/>
            <a:pathLst>
              <a:path w="9589576" h="8229600">
                <a:moveTo>
                  <a:pt x="0" y="0"/>
                </a:moveTo>
                <a:lnTo>
                  <a:pt x="9589576" y="0"/>
                </a:lnTo>
                <a:lnTo>
                  <a:pt x="95895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524924" y="7526844"/>
            <a:ext cx="6053606" cy="927914"/>
            <a:chOff x="0" y="0"/>
            <a:chExt cx="1594365" cy="2443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4365" cy="244389"/>
            </a:xfrm>
            <a:custGeom>
              <a:avLst/>
              <a:gdLst/>
              <a:ahLst/>
              <a:cxnLst/>
              <a:rect l="l" t="t" r="r" b="b"/>
              <a:pathLst>
                <a:path w="1594365" h="244389">
                  <a:moveTo>
                    <a:pt x="35809" y="0"/>
                  </a:moveTo>
                  <a:lnTo>
                    <a:pt x="1558556" y="0"/>
                  </a:lnTo>
                  <a:cubicBezTo>
                    <a:pt x="1568053" y="0"/>
                    <a:pt x="1577162" y="3773"/>
                    <a:pt x="1583877" y="10488"/>
                  </a:cubicBezTo>
                  <a:cubicBezTo>
                    <a:pt x="1590593" y="17204"/>
                    <a:pt x="1594365" y="26312"/>
                    <a:pt x="1594365" y="35809"/>
                  </a:cubicBezTo>
                  <a:lnTo>
                    <a:pt x="1594365" y="208580"/>
                  </a:lnTo>
                  <a:cubicBezTo>
                    <a:pt x="1594365" y="218077"/>
                    <a:pt x="1590593" y="227185"/>
                    <a:pt x="1583877" y="233901"/>
                  </a:cubicBezTo>
                  <a:cubicBezTo>
                    <a:pt x="1577162" y="240616"/>
                    <a:pt x="1568053" y="244389"/>
                    <a:pt x="1558556" y="244389"/>
                  </a:cubicBezTo>
                  <a:lnTo>
                    <a:pt x="35809" y="244389"/>
                  </a:lnTo>
                  <a:cubicBezTo>
                    <a:pt x="26312" y="244389"/>
                    <a:pt x="17204" y="240616"/>
                    <a:pt x="10488" y="233901"/>
                  </a:cubicBezTo>
                  <a:cubicBezTo>
                    <a:pt x="3773" y="227185"/>
                    <a:pt x="0" y="218077"/>
                    <a:pt x="0" y="208580"/>
                  </a:cubicBezTo>
                  <a:lnTo>
                    <a:pt x="0" y="35809"/>
                  </a:lnTo>
                  <a:cubicBezTo>
                    <a:pt x="0" y="26312"/>
                    <a:pt x="3773" y="17204"/>
                    <a:pt x="10488" y="10488"/>
                  </a:cubicBezTo>
                  <a:cubicBezTo>
                    <a:pt x="17204" y="3773"/>
                    <a:pt x="26312" y="0"/>
                    <a:pt x="35809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94365" cy="301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9267" y="2463648"/>
            <a:ext cx="11906060" cy="21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MOTIVATION &amp; POSITIVE THINKING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02592" y="4451985"/>
            <a:ext cx="9818369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30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Small shifts, big change — how to stay driven and positive every day</a:t>
            </a:r>
          </a:p>
          <a:p>
            <a:pPr algn="r">
              <a:lnSpc>
                <a:spcPts val="3660"/>
              </a:lnSpc>
            </a:pPr>
            <a:endParaRPr lang="en-US" sz="3000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98365" y="7538453"/>
            <a:ext cx="5706724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1" spc="-6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Presentated by mostafa mohamed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06308" y="3086100"/>
            <a:ext cx="10477186" cy="8172205"/>
          </a:xfrm>
          <a:custGeom>
            <a:avLst/>
            <a:gdLst/>
            <a:ahLst/>
            <a:cxnLst/>
            <a:rect l="l" t="t" r="r" b="b"/>
            <a:pathLst>
              <a:path w="10477186" h="8172205">
                <a:moveTo>
                  <a:pt x="0" y="0"/>
                </a:moveTo>
                <a:lnTo>
                  <a:pt x="10477185" y="0"/>
                </a:lnTo>
                <a:lnTo>
                  <a:pt x="10477185" y="8172205"/>
                </a:lnTo>
                <a:lnTo>
                  <a:pt x="0" y="8172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49044" y="-702804"/>
            <a:ext cx="7050042" cy="6917854"/>
          </a:xfrm>
          <a:custGeom>
            <a:avLst/>
            <a:gdLst/>
            <a:ahLst/>
            <a:cxnLst/>
            <a:rect l="l" t="t" r="r" b="b"/>
            <a:pathLst>
              <a:path w="7050042" h="6917854">
                <a:moveTo>
                  <a:pt x="0" y="0"/>
                </a:moveTo>
                <a:lnTo>
                  <a:pt x="7050042" y="0"/>
                </a:lnTo>
                <a:lnTo>
                  <a:pt x="7050042" y="6917854"/>
                </a:lnTo>
                <a:lnTo>
                  <a:pt x="0" y="6917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84488" y="-1028700"/>
            <a:ext cx="4063487" cy="4636759"/>
          </a:xfrm>
          <a:custGeom>
            <a:avLst/>
            <a:gdLst/>
            <a:ahLst/>
            <a:cxnLst/>
            <a:rect l="l" t="t" r="r" b="b"/>
            <a:pathLst>
              <a:path w="4063487" h="4636759">
                <a:moveTo>
                  <a:pt x="0" y="0"/>
                </a:moveTo>
                <a:lnTo>
                  <a:pt x="4063487" y="0"/>
                </a:lnTo>
                <a:lnTo>
                  <a:pt x="4063487" y="4636759"/>
                </a:lnTo>
                <a:lnTo>
                  <a:pt x="0" y="463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5104" y="1228725"/>
            <a:ext cx="14977793" cy="11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PRACTICAL TIPS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9745" y="3033077"/>
            <a:ext cx="12508511" cy="464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Start your morning with 10 minutes of planning.</a:t>
            </a:r>
          </a:p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Break big goals into small steps. </a:t>
            </a:r>
          </a:p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Use a timer (Pomodoro: 25 min work / 5 min break).</a:t>
            </a:r>
          </a:p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Track progress daily.</a:t>
            </a:r>
          </a:p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Surround yourself with positive people.</a:t>
            </a:r>
          </a:p>
          <a:p>
            <a:pPr marL="815109" lvl="1" indent="-407555" algn="just">
              <a:lnSpc>
                <a:spcPts val="4605"/>
              </a:lnSpc>
              <a:buAutoNum type="arabicPeriod"/>
            </a:pPr>
            <a:r>
              <a:rPr lang="en-US" sz="3775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End your day with gratitude: write one thing you are thankful for.</a:t>
            </a:r>
          </a:p>
          <a:p>
            <a:pPr algn="l">
              <a:lnSpc>
                <a:spcPts val="4605"/>
              </a:lnSpc>
            </a:pPr>
            <a:endParaRPr lang="en-US" sz="3775" dirty="0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90645" y="8964359"/>
            <a:ext cx="12508511" cy="132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5"/>
              </a:lnSpc>
            </a:pPr>
            <a:r>
              <a:rPr lang="en-US" sz="4275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pick 1 tip and start today</a:t>
            </a:r>
          </a:p>
          <a:p>
            <a:pPr algn="l">
              <a:lnSpc>
                <a:spcPts val="5215"/>
              </a:lnSpc>
            </a:pPr>
            <a:endParaRPr lang="en-US" sz="4275" b="1">
              <a:solidFill>
                <a:srgbClr val="1B1A17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663217"/>
            <a:ext cx="16035561" cy="8863292"/>
          </a:xfrm>
          <a:custGeom>
            <a:avLst/>
            <a:gdLst/>
            <a:ahLst/>
            <a:cxnLst/>
            <a:rect l="l" t="t" r="r" b="b"/>
            <a:pathLst>
              <a:path w="16035561" h="8863292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71721" y="3260698"/>
            <a:ext cx="7816279" cy="7745222"/>
          </a:xfrm>
          <a:custGeom>
            <a:avLst/>
            <a:gdLst/>
            <a:ahLst/>
            <a:cxnLst/>
            <a:rect l="l" t="t" r="r" b="b"/>
            <a:pathLst>
              <a:path w="7816279" h="7745222">
                <a:moveTo>
                  <a:pt x="0" y="0"/>
                </a:moveTo>
                <a:lnTo>
                  <a:pt x="7816279" y="0"/>
                </a:lnTo>
                <a:lnTo>
                  <a:pt x="7816279" y="7745222"/>
                </a:lnTo>
                <a:lnTo>
                  <a:pt x="0" y="7745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7882207">
            <a:off x="13649686" y="-77012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38225" y="1209675"/>
            <a:ext cx="14026961" cy="107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2"/>
              </a:lnSpc>
            </a:pPr>
            <a:r>
              <a:rPr lang="en-US" sz="8244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YOUR TURN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225" y="3581228"/>
            <a:ext cx="10917600" cy="440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7"/>
              </a:lnSpc>
            </a:pPr>
            <a:r>
              <a:rPr lang="en-US" sz="3604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Today I will: ______________________</a:t>
            </a:r>
          </a:p>
          <a:p>
            <a:pPr algn="l">
              <a:lnSpc>
                <a:spcPts val="4397"/>
              </a:lnSpc>
            </a:pPr>
            <a:endParaRPr lang="en-US" sz="3604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397"/>
              </a:lnSpc>
            </a:pPr>
            <a:endParaRPr lang="en-US" sz="3604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397"/>
              </a:lnSpc>
            </a:pPr>
            <a:r>
              <a:rPr lang="en-US" sz="3604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Time: _______ (when I will do it)</a:t>
            </a:r>
          </a:p>
          <a:p>
            <a:pPr algn="l">
              <a:lnSpc>
                <a:spcPts val="4397"/>
              </a:lnSpc>
            </a:pPr>
            <a:endParaRPr lang="en-US" sz="3604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397"/>
              </a:lnSpc>
            </a:pPr>
            <a:endParaRPr lang="en-US" sz="3604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397"/>
              </a:lnSpc>
            </a:pPr>
            <a:r>
              <a:rPr lang="en-US" sz="3604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One small measure of success:________</a:t>
            </a:r>
          </a:p>
          <a:p>
            <a:pPr algn="l">
              <a:lnSpc>
                <a:spcPts val="4397"/>
              </a:lnSpc>
            </a:pPr>
            <a:endParaRPr lang="en-US" sz="3604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25757" y="2767882"/>
            <a:ext cx="9483776" cy="9606035"/>
          </a:xfrm>
          <a:custGeom>
            <a:avLst/>
            <a:gdLst/>
            <a:ahLst/>
            <a:cxnLst/>
            <a:rect l="l" t="t" r="r" b="b"/>
            <a:pathLst>
              <a:path w="9483776" h="9606035">
                <a:moveTo>
                  <a:pt x="0" y="0"/>
                </a:moveTo>
                <a:lnTo>
                  <a:pt x="9483776" y="0"/>
                </a:lnTo>
                <a:lnTo>
                  <a:pt x="9483776" y="9606035"/>
                </a:lnTo>
                <a:lnTo>
                  <a:pt x="0" y="9606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09113" y="-1671740"/>
            <a:ext cx="7207486" cy="9371436"/>
          </a:xfrm>
          <a:custGeom>
            <a:avLst/>
            <a:gdLst/>
            <a:ahLst/>
            <a:cxnLst/>
            <a:rect l="l" t="t" r="r" b="b"/>
            <a:pathLst>
              <a:path w="7207486" h="9371436">
                <a:moveTo>
                  <a:pt x="0" y="0"/>
                </a:moveTo>
                <a:lnTo>
                  <a:pt x="7207486" y="0"/>
                </a:lnTo>
                <a:lnTo>
                  <a:pt x="7207486" y="9371435"/>
                </a:lnTo>
                <a:lnTo>
                  <a:pt x="0" y="9371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38225" y="-1086240"/>
            <a:ext cx="5917831" cy="7200900"/>
          </a:xfrm>
          <a:custGeom>
            <a:avLst/>
            <a:gdLst/>
            <a:ahLst/>
            <a:cxnLst/>
            <a:rect l="l" t="t" r="r" b="b"/>
            <a:pathLst>
              <a:path w="5917831" h="7200900">
                <a:moveTo>
                  <a:pt x="0" y="0"/>
                </a:moveTo>
                <a:lnTo>
                  <a:pt x="5917830" y="0"/>
                </a:lnTo>
                <a:lnTo>
                  <a:pt x="591783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81013" y="3811596"/>
            <a:ext cx="6206987" cy="6657235"/>
          </a:xfrm>
          <a:custGeom>
            <a:avLst/>
            <a:gdLst/>
            <a:ahLst/>
            <a:cxnLst/>
            <a:rect l="l" t="t" r="r" b="b"/>
            <a:pathLst>
              <a:path w="6206987" h="6657235">
                <a:moveTo>
                  <a:pt x="0" y="0"/>
                </a:moveTo>
                <a:lnTo>
                  <a:pt x="6206987" y="0"/>
                </a:lnTo>
                <a:lnTo>
                  <a:pt x="6206987" y="6657235"/>
                </a:lnTo>
                <a:lnTo>
                  <a:pt x="0" y="6657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47750" y="1456515"/>
            <a:ext cx="11677890" cy="131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84"/>
              </a:lnSpc>
            </a:pPr>
            <a:r>
              <a:rPr lang="en-US" sz="1019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8563" y="3366657"/>
            <a:ext cx="10940970" cy="55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612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•Motivation gives you the energy to start.</a:t>
            </a:r>
          </a:p>
          <a:p>
            <a:pPr algn="l">
              <a:lnSpc>
                <a:spcPts val="4407"/>
              </a:lnSpc>
            </a:pPr>
            <a:r>
              <a:rPr lang="en-US" sz="3612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•Positive thinking gives you the strength to keep going.</a:t>
            </a:r>
          </a:p>
          <a:p>
            <a:pPr algn="l">
              <a:lnSpc>
                <a:spcPts val="4407"/>
              </a:lnSpc>
            </a:pPr>
            <a:r>
              <a:rPr lang="en-US" sz="3612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•Success is not one big step – it’s many small steps repeated every day.</a:t>
            </a:r>
          </a:p>
          <a:p>
            <a:pPr algn="l">
              <a:lnSpc>
                <a:spcPts val="4407"/>
              </a:lnSpc>
            </a:pPr>
            <a:r>
              <a:rPr lang="en-US" sz="3612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•As the saying goes: </a:t>
            </a:r>
            <a:r>
              <a:rPr lang="en-US" sz="3612" b="1" i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“A journey of a thousand miles begins with a single step”</a:t>
            </a:r>
          </a:p>
          <a:p>
            <a:pPr algn="l">
              <a:lnSpc>
                <a:spcPts val="4407"/>
              </a:lnSpc>
            </a:pPr>
            <a:r>
              <a:rPr lang="en-US" sz="3612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•Take a small step today, and with consistency, your life will change for the better.</a:t>
            </a:r>
          </a:p>
          <a:p>
            <a:pPr algn="l">
              <a:lnSpc>
                <a:spcPts val="4407"/>
              </a:lnSpc>
            </a:pPr>
            <a:endParaRPr lang="en-US" sz="3612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92481" y="-2506294"/>
            <a:ext cx="11571348" cy="11255765"/>
          </a:xfrm>
          <a:custGeom>
            <a:avLst/>
            <a:gdLst/>
            <a:ahLst/>
            <a:cxnLst/>
            <a:rect l="l" t="t" r="r" b="b"/>
            <a:pathLst>
              <a:path w="11571348" h="11255765">
                <a:moveTo>
                  <a:pt x="0" y="0"/>
                </a:moveTo>
                <a:lnTo>
                  <a:pt x="11571347" y="0"/>
                </a:lnTo>
                <a:lnTo>
                  <a:pt x="11571347" y="11255765"/>
                </a:lnTo>
                <a:lnTo>
                  <a:pt x="0" y="1125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270376" y="-1685467"/>
            <a:ext cx="7511998" cy="7279809"/>
          </a:xfrm>
          <a:custGeom>
            <a:avLst/>
            <a:gdLst/>
            <a:ahLst/>
            <a:cxnLst/>
            <a:rect l="l" t="t" r="r" b="b"/>
            <a:pathLst>
              <a:path w="7511998" h="7279809">
                <a:moveTo>
                  <a:pt x="0" y="0"/>
                </a:moveTo>
                <a:lnTo>
                  <a:pt x="7511999" y="0"/>
                </a:lnTo>
                <a:lnTo>
                  <a:pt x="7511999" y="7279809"/>
                </a:lnTo>
                <a:lnTo>
                  <a:pt x="0" y="72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" y="0"/>
            <a:ext cx="10591800" cy="10287000"/>
          </a:xfrm>
          <a:custGeom>
            <a:avLst/>
            <a:gdLst/>
            <a:ahLst/>
            <a:cxnLst/>
            <a:rect l="l" t="t" r="r" b="b"/>
            <a:pathLst>
              <a:path w="10631899" h="10631899">
                <a:moveTo>
                  <a:pt x="0" y="0"/>
                </a:moveTo>
                <a:lnTo>
                  <a:pt x="10631899" y="0"/>
                </a:lnTo>
                <a:lnTo>
                  <a:pt x="10631899" y="10631899"/>
                </a:lnTo>
                <a:lnTo>
                  <a:pt x="0" y="10631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92481" y="4806157"/>
            <a:ext cx="11677890" cy="131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84"/>
              </a:lnSpc>
            </a:pPr>
            <a:r>
              <a:rPr lang="en-US" sz="1019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REMEMBER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34815" y="4198011"/>
            <a:ext cx="9740939" cy="3666135"/>
          </a:xfrm>
          <a:custGeom>
            <a:avLst/>
            <a:gdLst/>
            <a:ahLst/>
            <a:cxnLst/>
            <a:rect l="l" t="t" r="r" b="b"/>
            <a:pathLst>
              <a:path w="9740939" h="3666135">
                <a:moveTo>
                  <a:pt x="0" y="0"/>
                </a:moveTo>
                <a:lnTo>
                  <a:pt x="9740940" y="0"/>
                </a:lnTo>
                <a:lnTo>
                  <a:pt x="9740940" y="3666135"/>
                </a:lnTo>
                <a:lnTo>
                  <a:pt x="0" y="3666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634" y="2937931"/>
            <a:ext cx="5264606" cy="7349069"/>
          </a:xfrm>
          <a:custGeom>
            <a:avLst/>
            <a:gdLst/>
            <a:ahLst/>
            <a:cxnLst/>
            <a:rect l="l" t="t" r="r" b="b"/>
            <a:pathLst>
              <a:path w="5264606" h="7349069">
                <a:moveTo>
                  <a:pt x="0" y="0"/>
                </a:moveTo>
                <a:lnTo>
                  <a:pt x="5264606" y="0"/>
                </a:lnTo>
                <a:lnTo>
                  <a:pt x="5264606" y="7349069"/>
                </a:lnTo>
                <a:lnTo>
                  <a:pt x="0" y="7349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157385" y="5612553"/>
            <a:ext cx="9818369" cy="261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43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What one practice will you start tomorrow?</a:t>
            </a:r>
          </a:p>
          <a:p>
            <a:pPr algn="r">
              <a:lnSpc>
                <a:spcPts val="5001"/>
              </a:lnSpc>
            </a:pPr>
            <a:endParaRPr lang="en-US" sz="43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5001"/>
              </a:lnSpc>
            </a:pPr>
            <a:endParaRPr lang="en-US" sz="43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468350" y="3930147"/>
            <a:ext cx="4819650" cy="6356853"/>
          </a:xfrm>
          <a:custGeom>
            <a:avLst/>
            <a:gdLst/>
            <a:ahLst/>
            <a:cxnLst/>
            <a:rect l="l" t="t" r="r" b="b"/>
            <a:pathLst>
              <a:path w="4819650" h="6356853">
                <a:moveTo>
                  <a:pt x="0" y="0"/>
                </a:moveTo>
                <a:lnTo>
                  <a:pt x="4819650" y="0"/>
                </a:lnTo>
                <a:lnTo>
                  <a:pt x="4819650" y="6356853"/>
                </a:lnTo>
                <a:lnTo>
                  <a:pt x="0" y="6356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27329" y="2019871"/>
            <a:ext cx="13819937" cy="108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FINAL QUESTION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9311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0" y="0"/>
                </a:moveTo>
                <a:lnTo>
                  <a:pt x="7898689" y="0"/>
                </a:lnTo>
                <a:lnTo>
                  <a:pt x="7898689" y="12067442"/>
                </a:lnTo>
                <a:lnTo>
                  <a:pt x="0" y="1206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66878" y="4493958"/>
            <a:ext cx="13954245" cy="157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2181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0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7898689" y="0"/>
                </a:moveTo>
                <a:lnTo>
                  <a:pt x="0" y="0"/>
                </a:lnTo>
                <a:lnTo>
                  <a:pt x="0" y="12067442"/>
                </a:lnTo>
                <a:lnTo>
                  <a:pt x="7898689" y="12067442"/>
                </a:lnTo>
                <a:lnTo>
                  <a:pt x="7898689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634" y="2937931"/>
            <a:ext cx="5264606" cy="7349069"/>
          </a:xfrm>
          <a:custGeom>
            <a:avLst/>
            <a:gdLst/>
            <a:ahLst/>
            <a:cxnLst/>
            <a:rect l="l" t="t" r="r" b="b"/>
            <a:pathLst>
              <a:path w="5264606" h="7349069">
                <a:moveTo>
                  <a:pt x="0" y="0"/>
                </a:moveTo>
                <a:lnTo>
                  <a:pt x="5264606" y="0"/>
                </a:lnTo>
                <a:lnTo>
                  <a:pt x="5264606" y="7349069"/>
                </a:lnTo>
                <a:lnTo>
                  <a:pt x="0" y="7349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486400" y="3751949"/>
            <a:ext cx="7315200" cy="2753175"/>
          </a:xfrm>
          <a:custGeom>
            <a:avLst/>
            <a:gdLst/>
            <a:ahLst/>
            <a:cxnLst/>
            <a:rect l="l" t="t" r="r" b="b"/>
            <a:pathLst>
              <a:path w="7315200" h="2753175">
                <a:moveTo>
                  <a:pt x="0" y="0"/>
                </a:moveTo>
                <a:lnTo>
                  <a:pt x="7315200" y="0"/>
                </a:lnTo>
                <a:lnTo>
                  <a:pt x="7315200" y="2753176"/>
                </a:lnTo>
                <a:lnTo>
                  <a:pt x="0" y="2753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101656" y="4894849"/>
            <a:ext cx="9818369" cy="189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</a:pPr>
            <a:r>
              <a:rPr lang="en-US" sz="40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Ever felt unmotivated?</a:t>
            </a:r>
          </a:p>
          <a:p>
            <a:pPr algn="r">
              <a:lnSpc>
                <a:spcPts val="5001"/>
              </a:lnSpc>
            </a:pPr>
            <a:endParaRPr lang="en-US" sz="40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>
              <a:lnSpc>
                <a:spcPts val="5001"/>
              </a:lnSpc>
            </a:pPr>
            <a:endParaRPr lang="en-US" sz="40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486400" y="6505125"/>
            <a:ext cx="7315200" cy="2753175"/>
          </a:xfrm>
          <a:custGeom>
            <a:avLst/>
            <a:gdLst/>
            <a:ahLst/>
            <a:cxnLst/>
            <a:rect l="l" t="t" r="r" b="b"/>
            <a:pathLst>
              <a:path w="7315200" h="2753175">
                <a:moveTo>
                  <a:pt x="0" y="0"/>
                </a:moveTo>
                <a:lnTo>
                  <a:pt x="7315200" y="0"/>
                </a:lnTo>
                <a:lnTo>
                  <a:pt x="7315200" y="2753175"/>
                </a:lnTo>
                <a:lnTo>
                  <a:pt x="0" y="2753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468350" y="3930147"/>
            <a:ext cx="4819650" cy="6356853"/>
          </a:xfrm>
          <a:custGeom>
            <a:avLst/>
            <a:gdLst/>
            <a:ahLst/>
            <a:cxnLst/>
            <a:rect l="l" t="t" r="r" b="b"/>
            <a:pathLst>
              <a:path w="4819650" h="6356853">
                <a:moveTo>
                  <a:pt x="0" y="0"/>
                </a:moveTo>
                <a:lnTo>
                  <a:pt x="4819650" y="0"/>
                </a:lnTo>
                <a:lnTo>
                  <a:pt x="4819650" y="6356853"/>
                </a:lnTo>
                <a:lnTo>
                  <a:pt x="0" y="6356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27329" y="2019871"/>
            <a:ext cx="13819937" cy="108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QUICK QUESTION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53240" y="7592314"/>
            <a:ext cx="7315200" cy="6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2"/>
              </a:lnSpc>
              <a:spcBef>
                <a:spcPct val="0"/>
              </a:spcBef>
            </a:pPr>
            <a:r>
              <a:rPr lang="en-US" sz="41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What kept you going?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1866022"/>
            <a:ext cx="6244209" cy="8229600"/>
          </a:xfrm>
          <a:custGeom>
            <a:avLst/>
            <a:gdLst/>
            <a:ahLst/>
            <a:cxnLst/>
            <a:rect l="l" t="t" r="r" b="b"/>
            <a:pathLst>
              <a:path w="6244209" h="8229600">
                <a:moveTo>
                  <a:pt x="0" y="0"/>
                </a:moveTo>
                <a:lnTo>
                  <a:pt x="6244209" y="0"/>
                </a:lnTo>
                <a:lnTo>
                  <a:pt x="62442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55389" y="775851"/>
            <a:ext cx="13819937" cy="10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MOTIVATION = THE PUSH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74236" y="3766704"/>
            <a:ext cx="10588020" cy="440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2"/>
              </a:lnSpc>
              <a:spcBef>
                <a:spcPct val="0"/>
              </a:spcBef>
            </a:pPr>
            <a:r>
              <a:rPr lang="en-US" sz="41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Inner drive that pushes us forward</a:t>
            </a:r>
          </a:p>
          <a:p>
            <a:pPr algn="l">
              <a:lnSpc>
                <a:spcPts val="5002"/>
              </a:lnSpc>
              <a:spcBef>
                <a:spcPct val="0"/>
              </a:spcBef>
            </a:pPr>
            <a:endParaRPr lang="en-US" sz="4100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5002"/>
              </a:lnSpc>
              <a:spcBef>
                <a:spcPct val="0"/>
              </a:spcBef>
            </a:pPr>
            <a:r>
              <a:rPr lang="en-US" sz="4100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Why it matters:</a:t>
            </a:r>
            <a:r>
              <a:rPr lang="en-US" sz="41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it helps us begin, focus, and persist when things get hard.</a:t>
            </a:r>
          </a:p>
          <a:p>
            <a:pPr algn="l">
              <a:lnSpc>
                <a:spcPts val="5002"/>
              </a:lnSpc>
              <a:spcBef>
                <a:spcPct val="0"/>
              </a:spcBef>
            </a:pPr>
            <a:endParaRPr lang="en-US" sz="4100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5002"/>
              </a:lnSpc>
              <a:spcBef>
                <a:spcPct val="0"/>
              </a:spcBef>
            </a:pPr>
            <a:r>
              <a:rPr lang="en-US" sz="4100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Example:</a:t>
            </a:r>
            <a:r>
              <a:rPr lang="en-US" sz="41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Waking up early to study because you want good results.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36630" y="-224255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929088" y="-156154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1" y="0"/>
                </a:lnTo>
                <a:lnTo>
                  <a:pt x="7330661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48772" y="4777693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3523538"/>
            <a:ext cx="6369439" cy="4118304"/>
          </a:xfrm>
          <a:custGeom>
            <a:avLst/>
            <a:gdLst/>
            <a:ahLst/>
            <a:cxnLst/>
            <a:rect l="l" t="t" r="r" b="b"/>
            <a:pathLst>
              <a:path w="6369439" h="4118304">
                <a:moveTo>
                  <a:pt x="0" y="0"/>
                </a:moveTo>
                <a:lnTo>
                  <a:pt x="6369439" y="0"/>
                </a:lnTo>
                <a:lnTo>
                  <a:pt x="6369439" y="4118303"/>
                </a:lnTo>
                <a:lnTo>
                  <a:pt x="0" y="4118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58" b="-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869473" y="981443"/>
            <a:ext cx="13418527" cy="113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TYPES OF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4866" y="2708069"/>
            <a:ext cx="7463227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Internal: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1087" y="3523538"/>
            <a:ext cx="8115300" cy="159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Comes from personal values</a:t>
            </a:r>
          </a:p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Learning, growth, passion</a:t>
            </a:r>
          </a:p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Example:</a:t>
            </a: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learning for joy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4866" y="5206020"/>
            <a:ext cx="7463227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9"/>
              </a:lnSpc>
            </a:pPr>
            <a:r>
              <a:rPr lang="en-US" sz="39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External: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1087" y="6024535"/>
            <a:ext cx="8115300" cy="159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Comes from outside rewards</a:t>
            </a:r>
          </a:p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Salary, grades, praise</a:t>
            </a:r>
          </a:p>
          <a:p>
            <a:pPr marL="755651" lvl="1" indent="-377825" algn="just">
              <a:lnSpc>
                <a:spcPts val="4270"/>
              </a:lnSpc>
              <a:buFont typeface="Arial"/>
              <a:buChar char="•"/>
            </a:pPr>
            <a:r>
              <a:rPr lang="en-US" sz="3500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Example:</a:t>
            </a:r>
            <a:r>
              <a:rPr lang="en-US" sz="35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studying for a grade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1088" y="8752332"/>
            <a:ext cx="14257259" cy="5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1"/>
              </a:lnSpc>
              <a:spcBef>
                <a:spcPct val="0"/>
              </a:spcBef>
            </a:pPr>
            <a:r>
              <a:rPr lang="en-US" sz="35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Tip: Try to add meaning to tasks to increase intrinsic motivation.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67463" y="823367"/>
            <a:ext cx="7130461" cy="7456692"/>
          </a:xfrm>
          <a:custGeom>
            <a:avLst/>
            <a:gdLst/>
            <a:ahLst/>
            <a:cxnLst/>
            <a:rect l="l" t="t" r="r" b="b"/>
            <a:pathLst>
              <a:path w="7130461" h="7456692">
                <a:moveTo>
                  <a:pt x="0" y="0"/>
                </a:moveTo>
                <a:lnTo>
                  <a:pt x="7130462" y="0"/>
                </a:lnTo>
                <a:lnTo>
                  <a:pt x="7130462" y="7456691"/>
                </a:lnTo>
                <a:lnTo>
                  <a:pt x="0" y="7456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95186" y="5143500"/>
            <a:ext cx="8658970" cy="9187236"/>
          </a:xfrm>
          <a:custGeom>
            <a:avLst/>
            <a:gdLst/>
            <a:ahLst/>
            <a:cxnLst/>
            <a:rect l="l" t="t" r="r" b="b"/>
            <a:pathLst>
              <a:path w="8658970" h="9187236">
                <a:moveTo>
                  <a:pt x="0" y="0"/>
                </a:moveTo>
                <a:lnTo>
                  <a:pt x="8658970" y="0"/>
                </a:lnTo>
                <a:lnTo>
                  <a:pt x="8658970" y="9187236"/>
                </a:lnTo>
                <a:lnTo>
                  <a:pt x="0" y="918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24671" y="-547681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81435" y="6222658"/>
            <a:ext cx="6183443" cy="4114800"/>
          </a:xfrm>
          <a:custGeom>
            <a:avLst/>
            <a:gdLst/>
            <a:ahLst/>
            <a:cxnLst/>
            <a:rect l="l" t="t" r="r" b="b"/>
            <a:pathLst>
              <a:path w="6183443" h="4114800">
                <a:moveTo>
                  <a:pt x="0" y="0"/>
                </a:moveTo>
                <a:lnTo>
                  <a:pt x="6183443" y="0"/>
                </a:lnTo>
                <a:lnTo>
                  <a:pt x="6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44430" y="3309957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4350" y="1374379"/>
            <a:ext cx="17259300" cy="10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MOTIVATION WITH DISCIPLINE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560" y="3557594"/>
            <a:ext cx="8397440" cy="160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Motivation gets you started, but discipline keeps you going.</a:t>
            </a:r>
          </a:p>
          <a:p>
            <a:pPr algn="l">
              <a:lnSpc>
                <a:spcPts val="4269"/>
              </a:lnSpc>
            </a:pPr>
            <a:endParaRPr lang="en-US" sz="3499" b="1">
              <a:solidFill>
                <a:srgbClr val="1B1A17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6560" y="5304720"/>
            <a:ext cx="9885637" cy="252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l">
              <a:lnSpc>
                <a:spcPts val="4025"/>
              </a:lnSpc>
              <a:buFont typeface="Arial"/>
              <a:buChar char="•"/>
            </a:pPr>
            <a:r>
              <a:rPr lang="en-US" sz="32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Motivation is temporary – it comes and goes.</a:t>
            </a:r>
          </a:p>
          <a:p>
            <a:pPr marL="712468" lvl="1" indent="-356234" algn="l">
              <a:lnSpc>
                <a:spcPts val="4025"/>
              </a:lnSpc>
              <a:buFont typeface="Arial"/>
              <a:buChar char="•"/>
            </a:pPr>
            <a:r>
              <a:rPr lang="en-US" sz="32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Discipline is consistent </a:t>
            </a:r>
          </a:p>
          <a:p>
            <a:pPr marL="712468" lvl="1" indent="-356234" algn="l">
              <a:lnSpc>
                <a:spcPts val="4025"/>
              </a:lnSpc>
              <a:buFont typeface="Arial"/>
              <a:buChar char="•"/>
            </a:pPr>
            <a:r>
              <a:rPr lang="en-US" sz="32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Without discipline, motivation fades quickly.</a:t>
            </a:r>
          </a:p>
          <a:p>
            <a:pPr marL="712468" lvl="1" indent="-356234" algn="l">
              <a:lnSpc>
                <a:spcPts val="4025"/>
              </a:lnSpc>
              <a:buFont typeface="Arial"/>
              <a:buChar char="•"/>
            </a:pPr>
            <a:r>
              <a:rPr lang="en-US" sz="32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Success needs both: </a:t>
            </a:r>
          </a:p>
          <a:p>
            <a:pPr marL="356234" lvl="1" algn="l">
              <a:lnSpc>
                <a:spcPts val="4025"/>
              </a:lnSpc>
            </a:pPr>
            <a:r>
              <a:rPr lang="en-US" sz="32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		Motivation + Discipline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36630" y="-224255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9248" y="2765927"/>
            <a:ext cx="6696537" cy="7562824"/>
          </a:xfrm>
          <a:custGeom>
            <a:avLst/>
            <a:gdLst/>
            <a:ahLst/>
            <a:cxnLst/>
            <a:rect l="l" t="t" r="r" b="b"/>
            <a:pathLst>
              <a:path w="6696537" h="7562824">
                <a:moveTo>
                  <a:pt x="0" y="0"/>
                </a:moveTo>
                <a:lnTo>
                  <a:pt x="6696536" y="0"/>
                </a:lnTo>
                <a:lnTo>
                  <a:pt x="6696536" y="7562824"/>
                </a:lnTo>
                <a:lnTo>
                  <a:pt x="0" y="7562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29088" y="-156154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1" y="0"/>
                </a:lnTo>
                <a:lnTo>
                  <a:pt x="7330661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869473" y="981443"/>
            <a:ext cx="13418527" cy="11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POSITIVE THINKING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48690" y="2998324"/>
            <a:ext cx="12439310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Focus on solutions and possibilities rather than problems</a:t>
            </a:r>
          </a:p>
        </p:txBody>
      </p:sp>
      <p:sp>
        <p:nvSpPr>
          <p:cNvPr id="8" name="Freeform 8"/>
          <p:cNvSpPr/>
          <p:nvPr/>
        </p:nvSpPr>
        <p:spPr>
          <a:xfrm>
            <a:off x="8048772" y="4777693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457288" y="4408659"/>
            <a:ext cx="12062673" cy="426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9"/>
              </a:lnSpc>
            </a:pPr>
            <a:r>
              <a:rPr lang="en-US" sz="3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Practice: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Notice negative thought 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Name it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Reframe to an action</a:t>
            </a:r>
          </a:p>
          <a:p>
            <a:pPr algn="just">
              <a:lnSpc>
                <a:spcPts val="4269"/>
              </a:lnSpc>
            </a:pPr>
            <a:r>
              <a:rPr lang="en-US" sz="3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Example: 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“I’ll never finish this project.”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“I’m having a thought that I’ll neverfinish this project.”</a:t>
            </a:r>
          </a:p>
          <a:p>
            <a:pPr marL="755647" lvl="1" indent="-377824" algn="just">
              <a:lnSpc>
                <a:spcPts val="4269"/>
              </a:lnSpc>
              <a:buAutoNum type="arabicPeriod"/>
            </a:pPr>
            <a:r>
              <a:rPr lang="en-US" sz="34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“If I break it into smaller steps, I can start today.”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35929" y="5846193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559590" y="1980989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002496" y="7903593"/>
            <a:ext cx="7315200" cy="3022138"/>
          </a:xfrm>
          <a:custGeom>
            <a:avLst/>
            <a:gdLst/>
            <a:ahLst/>
            <a:cxnLst/>
            <a:rect l="l" t="t" r="r" b="b"/>
            <a:pathLst>
              <a:path w="7315200" h="3022138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-4052340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402385" y="3317777"/>
            <a:ext cx="1280740" cy="1280740"/>
          </a:xfrm>
          <a:custGeom>
            <a:avLst/>
            <a:gdLst/>
            <a:ahLst/>
            <a:cxnLst/>
            <a:rect l="l" t="t" r="r" b="b"/>
            <a:pathLst>
              <a:path w="1280740" h="1280740">
                <a:moveTo>
                  <a:pt x="0" y="0"/>
                </a:moveTo>
                <a:lnTo>
                  <a:pt x="1280740" y="0"/>
                </a:lnTo>
                <a:lnTo>
                  <a:pt x="1280740" y="1280740"/>
                </a:lnTo>
                <a:lnTo>
                  <a:pt x="0" y="1280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02385" y="4789416"/>
            <a:ext cx="1332433" cy="1332433"/>
          </a:xfrm>
          <a:custGeom>
            <a:avLst/>
            <a:gdLst/>
            <a:ahLst/>
            <a:cxnLst/>
            <a:rect l="l" t="t" r="r" b="b"/>
            <a:pathLst>
              <a:path w="1332433" h="1332433">
                <a:moveTo>
                  <a:pt x="0" y="0"/>
                </a:moveTo>
                <a:lnTo>
                  <a:pt x="1332434" y="0"/>
                </a:lnTo>
                <a:lnTo>
                  <a:pt x="1332434" y="1332434"/>
                </a:lnTo>
                <a:lnTo>
                  <a:pt x="0" y="1332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402385" y="6306417"/>
            <a:ext cx="1332433" cy="1332433"/>
          </a:xfrm>
          <a:custGeom>
            <a:avLst/>
            <a:gdLst/>
            <a:ahLst/>
            <a:cxnLst/>
            <a:rect l="l" t="t" r="r" b="b"/>
            <a:pathLst>
              <a:path w="1332433" h="1332433">
                <a:moveTo>
                  <a:pt x="0" y="0"/>
                </a:moveTo>
                <a:lnTo>
                  <a:pt x="1332434" y="0"/>
                </a:lnTo>
                <a:lnTo>
                  <a:pt x="1332434" y="1332434"/>
                </a:lnTo>
                <a:lnTo>
                  <a:pt x="0" y="1332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55104" y="1512619"/>
            <a:ext cx="14977793" cy="11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STRONGER TOGETHER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4234" y="3682212"/>
            <a:ext cx="6607931" cy="101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Motivation = Energy to start</a:t>
            </a:r>
          </a:p>
          <a:p>
            <a:pPr algn="l">
              <a:lnSpc>
                <a:spcPts val="4025"/>
              </a:lnSpc>
            </a:pPr>
            <a:endParaRPr lang="en-US" sz="32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29928" y="5202379"/>
            <a:ext cx="6512237" cy="101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Positive thinking = Direction </a:t>
            </a:r>
          </a:p>
          <a:p>
            <a:pPr algn="l">
              <a:lnSpc>
                <a:spcPts val="4025"/>
              </a:lnSpc>
            </a:pPr>
            <a:endParaRPr lang="en-US" sz="32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9928" y="6722546"/>
            <a:ext cx="6512237" cy="101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Together = Long-term success</a:t>
            </a:r>
          </a:p>
          <a:p>
            <a:pPr algn="l">
              <a:lnSpc>
                <a:spcPts val="4025"/>
              </a:lnSpc>
            </a:pPr>
            <a:endParaRPr lang="en-US" sz="3299">
              <a:solidFill>
                <a:srgbClr val="1B1A1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37126" y="3950735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67480" y="-702804"/>
            <a:ext cx="5787693" cy="6523014"/>
          </a:xfrm>
          <a:custGeom>
            <a:avLst/>
            <a:gdLst/>
            <a:ahLst/>
            <a:cxnLst/>
            <a:rect l="l" t="t" r="r" b="b"/>
            <a:pathLst>
              <a:path w="5787693" h="6523014">
                <a:moveTo>
                  <a:pt x="0" y="0"/>
                </a:moveTo>
                <a:lnTo>
                  <a:pt x="5787693" y="0"/>
                </a:lnTo>
                <a:lnTo>
                  <a:pt x="5787693" y="6523015"/>
                </a:lnTo>
                <a:lnTo>
                  <a:pt x="0" y="652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46808" y="-2356682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386" y="3086100"/>
            <a:ext cx="9472486" cy="9007473"/>
          </a:xfrm>
          <a:custGeom>
            <a:avLst/>
            <a:gdLst/>
            <a:ahLst/>
            <a:cxnLst/>
            <a:rect l="l" t="t" r="r" b="b"/>
            <a:pathLst>
              <a:path w="9472486" h="9007473">
                <a:moveTo>
                  <a:pt x="0" y="0"/>
                </a:moveTo>
                <a:lnTo>
                  <a:pt x="9472486" y="0"/>
                </a:lnTo>
                <a:lnTo>
                  <a:pt x="9472486" y="9007473"/>
                </a:lnTo>
                <a:lnTo>
                  <a:pt x="0" y="900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71101" y="1228725"/>
            <a:ext cx="16461048" cy="11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SMALL STORY, BIG LESSON</a:t>
            </a:r>
          </a:p>
        </p:txBody>
      </p:sp>
      <p:sp>
        <p:nvSpPr>
          <p:cNvPr id="8" name="Freeform 8"/>
          <p:cNvSpPr/>
          <p:nvPr/>
        </p:nvSpPr>
        <p:spPr>
          <a:xfrm>
            <a:off x="14674543" y="-4503737"/>
            <a:ext cx="9472486" cy="9007473"/>
          </a:xfrm>
          <a:custGeom>
            <a:avLst/>
            <a:gdLst/>
            <a:ahLst/>
            <a:cxnLst/>
            <a:rect l="l" t="t" r="r" b="b"/>
            <a:pathLst>
              <a:path w="9472486" h="9007473">
                <a:moveTo>
                  <a:pt x="0" y="0"/>
                </a:moveTo>
                <a:lnTo>
                  <a:pt x="9472486" y="0"/>
                </a:lnTo>
                <a:lnTo>
                  <a:pt x="9472486" y="9007474"/>
                </a:lnTo>
                <a:lnTo>
                  <a:pt x="0" y="9007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3752" y="3086100"/>
            <a:ext cx="10720496" cy="6736045"/>
          </a:xfrm>
          <a:custGeom>
            <a:avLst/>
            <a:gdLst/>
            <a:ahLst/>
            <a:cxnLst/>
            <a:rect l="l" t="t" r="r" b="b"/>
            <a:pathLst>
              <a:path w="10720496" h="6736045">
                <a:moveTo>
                  <a:pt x="0" y="0"/>
                </a:moveTo>
                <a:lnTo>
                  <a:pt x="10720496" y="0"/>
                </a:lnTo>
                <a:lnTo>
                  <a:pt x="10720496" y="6736045"/>
                </a:lnTo>
                <a:lnTo>
                  <a:pt x="0" y="67360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37126" y="3950735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67480" y="-702804"/>
            <a:ext cx="5787693" cy="6523014"/>
          </a:xfrm>
          <a:custGeom>
            <a:avLst/>
            <a:gdLst/>
            <a:ahLst/>
            <a:cxnLst/>
            <a:rect l="l" t="t" r="r" b="b"/>
            <a:pathLst>
              <a:path w="5787693" h="6523014">
                <a:moveTo>
                  <a:pt x="0" y="0"/>
                </a:moveTo>
                <a:lnTo>
                  <a:pt x="5787693" y="0"/>
                </a:lnTo>
                <a:lnTo>
                  <a:pt x="5787693" y="6523015"/>
                </a:lnTo>
                <a:lnTo>
                  <a:pt x="0" y="652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46808" y="-2356682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386" y="3086100"/>
            <a:ext cx="9472486" cy="9007473"/>
          </a:xfrm>
          <a:custGeom>
            <a:avLst/>
            <a:gdLst/>
            <a:ahLst/>
            <a:cxnLst/>
            <a:rect l="l" t="t" r="r" b="b"/>
            <a:pathLst>
              <a:path w="9472486" h="9007473">
                <a:moveTo>
                  <a:pt x="0" y="0"/>
                </a:moveTo>
                <a:lnTo>
                  <a:pt x="9472486" y="0"/>
                </a:lnTo>
                <a:lnTo>
                  <a:pt x="9472486" y="9007473"/>
                </a:lnTo>
                <a:lnTo>
                  <a:pt x="0" y="900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7819538"/>
            <a:ext cx="3543353" cy="2467462"/>
          </a:xfrm>
          <a:custGeom>
            <a:avLst/>
            <a:gdLst/>
            <a:ahLst/>
            <a:cxnLst/>
            <a:rect l="l" t="t" r="r" b="b"/>
            <a:pathLst>
              <a:path w="3543353" h="2467462">
                <a:moveTo>
                  <a:pt x="0" y="0"/>
                </a:moveTo>
                <a:lnTo>
                  <a:pt x="3543353" y="0"/>
                </a:lnTo>
                <a:lnTo>
                  <a:pt x="3543353" y="2467462"/>
                </a:lnTo>
                <a:lnTo>
                  <a:pt x="0" y="2467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79107" y="2302493"/>
            <a:ext cx="3308893" cy="3296484"/>
          </a:xfrm>
          <a:custGeom>
            <a:avLst/>
            <a:gdLst/>
            <a:ahLst/>
            <a:cxnLst/>
            <a:rect l="l" t="t" r="r" b="b"/>
            <a:pathLst>
              <a:path w="3308893" h="3296484">
                <a:moveTo>
                  <a:pt x="0" y="0"/>
                </a:moveTo>
                <a:lnTo>
                  <a:pt x="3308893" y="0"/>
                </a:lnTo>
                <a:lnTo>
                  <a:pt x="3308893" y="3296485"/>
                </a:lnTo>
                <a:lnTo>
                  <a:pt x="0" y="3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71101" y="1228725"/>
            <a:ext cx="16461048" cy="113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THE POWER OF SMALL STEPS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74543" y="-4503737"/>
            <a:ext cx="9472486" cy="9007473"/>
          </a:xfrm>
          <a:custGeom>
            <a:avLst/>
            <a:gdLst/>
            <a:ahLst/>
            <a:cxnLst/>
            <a:rect l="l" t="t" r="r" b="b"/>
            <a:pathLst>
              <a:path w="9472486" h="9007473">
                <a:moveTo>
                  <a:pt x="0" y="0"/>
                </a:moveTo>
                <a:lnTo>
                  <a:pt x="9472486" y="0"/>
                </a:lnTo>
                <a:lnTo>
                  <a:pt x="9472486" y="9007474"/>
                </a:lnTo>
                <a:lnTo>
                  <a:pt x="0" y="9007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71101" y="3542436"/>
            <a:ext cx="15448479" cy="347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Aly always dreamed of finishing a project.</a:t>
            </a:r>
          </a:p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He kept waiting for the “perfect time.”</a:t>
            </a:r>
          </a:p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Weeks turned into months with little progress.</a:t>
            </a:r>
          </a:p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Then he started small: 10 minutes every evening.</a:t>
            </a:r>
          </a:p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Some days more, some days only 10 minutes — but never skipped.</a:t>
            </a:r>
          </a:p>
          <a:p>
            <a:pPr marL="812436" lvl="1" indent="-406218" algn="l">
              <a:lnSpc>
                <a:spcPts val="4590"/>
              </a:lnSpc>
              <a:buFont typeface="Arial"/>
              <a:buChar char="•"/>
            </a:pPr>
            <a:r>
              <a:rPr lang="en-US" sz="3763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After 3 months, the project was finished.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965</Words>
  <Application>Microsoft Office PowerPoint</Application>
  <PresentationFormat>Custom</PresentationFormat>
  <Paragraphs>118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More Sugar</vt:lpstr>
      <vt:lpstr>Aptos</vt:lpstr>
      <vt:lpstr>Quicksand</vt:lpstr>
      <vt:lpstr>Calibri</vt:lpstr>
      <vt:lpstr>Quicksand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Simple Ilustrative How to Study Presentation</dc:title>
  <cp:lastModifiedBy>Mostafa Ismail</cp:lastModifiedBy>
  <cp:revision>8</cp:revision>
  <dcterms:created xsi:type="dcterms:W3CDTF">2006-08-16T00:00:00Z</dcterms:created>
  <dcterms:modified xsi:type="dcterms:W3CDTF">2025-09-08T06:21:14Z</dcterms:modified>
  <dc:identifier>DAGyUY1mvNY</dc:identifier>
</cp:coreProperties>
</file>